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</p:sldMasterIdLst>
  <p:notesMasterIdLst>
    <p:notesMasterId r:id="rId3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84" r:id="rId21"/>
    <p:sldId id="280" r:id="rId22"/>
    <p:sldId id="281" r:id="rId23"/>
    <p:sldId id="271" r:id="rId24"/>
    <p:sldId id="272" r:id="rId25"/>
    <p:sldId id="278" r:id="rId26"/>
    <p:sldId id="282" r:id="rId27"/>
    <p:sldId id="283" r:id="rId28"/>
    <p:sldId id="286" r:id="rId29"/>
    <p:sldId id="274" r:id="rId30"/>
    <p:sldId id="279" r:id="rId31"/>
    <p:sldId id="275" r:id="rId33"/>
    <p:sldId id="288" r:id="rId34"/>
    <p:sldId id="289" r:id="rId35"/>
    <p:sldId id="276" r:id="rId36"/>
    <p:sldId id="287" r:id="rId37"/>
    <p:sldId id="277" r:id="rId38"/>
  </p:sldIdLst>
  <p:sldSz cx="24377650" cy="13716000"/>
  <p:notesSz cx="7559675" cy="1069149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8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39" Type="http://schemas.openxmlformats.org/officeDocument/2006/relationships/presProps" Target="presProps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14AF3-6A04-486D-AA13-757C99FFC480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06A67-567C-44C0-BC0E-AD9DA2C8CE7A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6A67-567C-44C0-BC0E-AD9DA2C8CE7A}" type="slidenum">
              <a:rPr lang="pt-BR" smtClean="0"/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9CD21B54-644F-4A18-937B-F5EA0A1A5F9C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3C7D4CA5-EDB0-43CE-8F86-F215D0682BC1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8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  <a:endParaRPr lang="en-US" sz="36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  <a:endParaRPr lang="en-US" sz="32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  <a:endParaRPr lang="en-US" sz="32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  <a:endParaRPr lang="en-US" sz="2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  <a:endParaRPr lang="en-US" sz="2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  <a:endParaRPr lang="en-US" sz="20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0442902D-CEBC-4F2D-AED4-A91FEB3EFF36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5357240" y="0"/>
            <a:ext cx="7029360" cy="118800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AE029397-41D0-47E8-B1C9-27D4BD8A896B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6928280" y="0"/>
            <a:ext cx="7449120" cy="1371564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9.jpe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0.jpe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3.png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34.GIF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microsoft.com/office/2007/relationships/hdphoto" Target="../media/image17.wdp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Espaço Reservado para Imagem 7"/>
          <p:cNvPicPr/>
          <p:nvPr/>
        </p:nvPicPr>
        <p:blipFill>
          <a:blip r:embed="rId1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4044240" y="6681960"/>
            <a:ext cx="5245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164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65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7" name="Imagem 12"/>
          <p:cNvPicPr/>
          <p:nvPr/>
        </p:nvPicPr>
        <p:blipFill>
          <a:blip r:embed="rId2"/>
          <a:stretch>
            <a:fillRect/>
          </a:stretch>
        </p:blipFill>
        <p:spPr>
          <a:xfrm>
            <a:off x="2032920" y="4645800"/>
            <a:ext cx="9043920" cy="21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1958651" y="220212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46" name="Group 4"/>
          <p:cNvGrpSpPr/>
          <p:nvPr/>
        </p:nvGrpSpPr>
        <p:grpSpPr>
          <a:xfrm>
            <a:off x="1593000" y="3869640"/>
            <a:ext cx="9071280" cy="5834520"/>
            <a:chOff x="1593000" y="3869640"/>
            <a:chExt cx="9071280" cy="5834520"/>
          </a:xfrm>
        </p:grpSpPr>
        <p:sp>
          <p:nvSpPr>
            <p:cNvPr id="247" name="CustomShape 5"/>
            <p:cNvSpPr/>
            <p:nvPr/>
          </p:nvSpPr>
          <p:spPr>
            <a:xfrm>
              <a:off x="1593000" y="38696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6"/>
            <p:cNvSpPr/>
            <p:nvPr/>
          </p:nvSpPr>
          <p:spPr>
            <a:xfrm>
              <a:off x="2437560" y="4736880"/>
              <a:ext cx="6116040" cy="173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Proposta</a:t>
              </a:r>
              <a:r>
                <a:rPr lang="pt-BR" sz="54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 de Valor</a:t>
              </a:r>
              <a:endParaRPr lang="pt-BR" sz="5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249" name="CustomShape 7"/>
            <p:cNvSpPr/>
            <p:nvPr/>
          </p:nvSpPr>
          <p:spPr>
            <a:xfrm>
              <a:off x="2437560" y="5904360"/>
              <a:ext cx="7642440" cy="313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Proporcionar ao usuário a experiência de uma aplicação segura, resultando em economia e redução de risco ao negócio.</a:t>
              </a:r>
              <a:endParaRPr lang="pt-BR" sz="40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250" name="Group 8"/>
          <p:cNvGrpSpPr/>
          <p:nvPr/>
        </p:nvGrpSpPr>
        <p:grpSpPr>
          <a:xfrm>
            <a:off x="12155040" y="1819440"/>
            <a:ext cx="9071280" cy="5834520"/>
            <a:chOff x="12155040" y="1819440"/>
            <a:chExt cx="9071280" cy="5834520"/>
          </a:xfrm>
          <a:solidFill>
            <a:schemeClr val="accent1">
              <a:lumMod val="75000"/>
            </a:schemeClr>
          </a:solidFill>
        </p:grpSpPr>
        <p:sp>
          <p:nvSpPr>
            <p:cNvPr id="251" name="CustomShape 9"/>
            <p:cNvSpPr/>
            <p:nvPr/>
          </p:nvSpPr>
          <p:spPr>
            <a:xfrm>
              <a:off x="12155040" y="181944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CustomShape 10"/>
            <p:cNvSpPr/>
            <p:nvPr/>
          </p:nvSpPr>
          <p:spPr>
            <a:xfrm>
              <a:off x="12999960" y="2686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Segmento</a:t>
              </a:r>
              <a:endPara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253" name="CustomShape 11"/>
            <p:cNvSpPr/>
            <p:nvPr/>
          </p:nvSpPr>
          <p:spPr>
            <a:xfrm>
              <a:off x="12999960" y="3854160"/>
              <a:ext cx="7642440" cy="25282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Empresas de pequeno e médio porte no segmento de tecnologia que buscam por proteção ao seu negócio</a:t>
              </a:r>
              <a:endParaRPr lang="pt-BR" sz="40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254" name="Group 12"/>
          <p:cNvGrpSpPr/>
          <p:nvPr/>
        </p:nvGrpSpPr>
        <p:grpSpPr>
          <a:xfrm>
            <a:off x="12155040" y="8521200"/>
            <a:ext cx="9071280" cy="4184640"/>
            <a:chOff x="12155040" y="8521200"/>
            <a:chExt cx="9071280" cy="4184640"/>
          </a:xfrm>
          <a:solidFill>
            <a:schemeClr val="accent3">
              <a:lumMod val="50000"/>
            </a:schemeClr>
          </a:solidFill>
        </p:grpSpPr>
        <p:sp>
          <p:nvSpPr>
            <p:cNvPr id="255" name="CustomShape 13"/>
            <p:cNvSpPr/>
            <p:nvPr/>
          </p:nvSpPr>
          <p:spPr>
            <a:xfrm>
              <a:off x="12155040" y="852120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6" name="CustomShape 14"/>
            <p:cNvSpPr/>
            <p:nvPr/>
          </p:nvSpPr>
          <p:spPr>
            <a:xfrm>
              <a:off x="12999960" y="8995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Recursos Chave</a:t>
              </a:r>
              <a:endPara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257" name="CustomShape 15"/>
            <p:cNvSpPr/>
            <p:nvPr/>
          </p:nvSpPr>
          <p:spPr>
            <a:xfrm>
              <a:off x="12999960" y="10163160"/>
              <a:ext cx="7642440" cy="19180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Servidor, Provedor de Internet, Plataforma Azure e funcionários.</a:t>
              </a:r>
              <a:endParaRPr lang="pt-BR" sz="40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258" name="Group 16"/>
          <p:cNvGrpSpPr/>
          <p:nvPr/>
        </p:nvGrpSpPr>
        <p:grpSpPr>
          <a:xfrm>
            <a:off x="1593000" y="10163160"/>
            <a:ext cx="9071280" cy="3088080"/>
            <a:chOff x="1593000" y="10163160"/>
            <a:chExt cx="9071280" cy="3088080"/>
          </a:xfrm>
          <a:solidFill>
            <a:schemeClr val="accent1">
              <a:lumMod val="50000"/>
            </a:schemeClr>
          </a:solidFill>
        </p:grpSpPr>
        <p:sp>
          <p:nvSpPr>
            <p:cNvPr id="259" name="CustomShape 17"/>
            <p:cNvSpPr/>
            <p:nvPr/>
          </p:nvSpPr>
          <p:spPr>
            <a:xfrm>
              <a:off x="1593000" y="10163160"/>
              <a:ext cx="9071280" cy="30880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8"/>
            <p:cNvSpPr/>
            <p:nvPr/>
          </p:nvSpPr>
          <p:spPr>
            <a:xfrm>
              <a:off x="2437560" y="104788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Parceiros Chave</a:t>
              </a:r>
              <a:endPara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261" name="CustomShape 19"/>
            <p:cNvSpPr/>
            <p:nvPr/>
          </p:nvSpPr>
          <p:spPr>
            <a:xfrm>
              <a:off x="2437560" y="11563560"/>
              <a:ext cx="7642440" cy="69984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Condominios</a:t>
              </a:r>
              <a:endParaRPr lang="pt-BR" sz="40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pic>
        <p:nvPicPr>
          <p:cNvPr id="262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1930942" y="219780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66" name="Group 4"/>
          <p:cNvGrpSpPr/>
          <p:nvPr/>
        </p:nvGrpSpPr>
        <p:grpSpPr>
          <a:xfrm>
            <a:off x="1593000" y="3869640"/>
            <a:ext cx="9071280" cy="4835160"/>
            <a:chOff x="1593000" y="3869640"/>
            <a:chExt cx="9071280" cy="4835160"/>
          </a:xfrm>
        </p:grpSpPr>
        <p:sp>
          <p:nvSpPr>
            <p:cNvPr id="267" name="CustomShape 5"/>
            <p:cNvSpPr/>
            <p:nvPr/>
          </p:nvSpPr>
          <p:spPr>
            <a:xfrm>
              <a:off x="1593000" y="3869640"/>
              <a:ext cx="9071280" cy="48351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6"/>
            <p:cNvSpPr/>
            <p:nvPr/>
          </p:nvSpPr>
          <p:spPr>
            <a:xfrm>
              <a:off x="2437560" y="4736880"/>
              <a:ext cx="6116040" cy="155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Estrutura de Custos</a:t>
              </a:r>
              <a:endPara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269" name="CustomShape 7"/>
            <p:cNvSpPr/>
            <p:nvPr/>
          </p:nvSpPr>
          <p:spPr>
            <a:xfrm>
              <a:off x="2437560" y="5904360"/>
              <a:ext cx="7642440" cy="1918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Manutenção do software, plataforma, hospedagem do site e funcionário.</a:t>
              </a:r>
              <a:endParaRPr lang="pt-BR" sz="40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270" name="Group 8"/>
          <p:cNvGrpSpPr/>
          <p:nvPr/>
        </p:nvGrpSpPr>
        <p:grpSpPr>
          <a:xfrm>
            <a:off x="12343680" y="7211880"/>
            <a:ext cx="9071280" cy="5834520"/>
            <a:chOff x="12343680" y="7211880"/>
            <a:chExt cx="9071280" cy="5834520"/>
          </a:xfrm>
          <a:solidFill>
            <a:schemeClr val="accent3">
              <a:lumMod val="50000"/>
            </a:schemeClr>
          </a:solidFill>
        </p:grpSpPr>
        <p:sp>
          <p:nvSpPr>
            <p:cNvPr id="271" name="CustomShape 9"/>
            <p:cNvSpPr/>
            <p:nvPr/>
          </p:nvSpPr>
          <p:spPr>
            <a:xfrm>
              <a:off x="12343680" y="721188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10"/>
            <p:cNvSpPr/>
            <p:nvPr/>
          </p:nvSpPr>
          <p:spPr>
            <a:xfrm>
              <a:off x="13188240" y="80791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Atividade Chave</a:t>
              </a:r>
              <a:endPara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273" name="CustomShape 11"/>
            <p:cNvSpPr/>
            <p:nvPr/>
          </p:nvSpPr>
          <p:spPr>
            <a:xfrm>
              <a:off x="13188240" y="9246600"/>
              <a:ext cx="7642440" cy="31377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Analisar dados recebidos através do monitoramentos de todos os dispositivos e seus componentes que pertencem a um sistema.</a:t>
              </a:r>
              <a:endParaRPr lang="pt-BR" sz="40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274" name="Group 12"/>
          <p:cNvGrpSpPr/>
          <p:nvPr/>
        </p:nvGrpSpPr>
        <p:grpSpPr>
          <a:xfrm>
            <a:off x="1593000" y="9704520"/>
            <a:ext cx="9071280" cy="3341880"/>
            <a:chOff x="1593000" y="9704520"/>
            <a:chExt cx="9071280" cy="3341880"/>
          </a:xfrm>
        </p:grpSpPr>
        <p:sp>
          <p:nvSpPr>
            <p:cNvPr id="275" name="CustomShape 13"/>
            <p:cNvSpPr/>
            <p:nvPr/>
          </p:nvSpPr>
          <p:spPr>
            <a:xfrm>
              <a:off x="1593000" y="9704520"/>
              <a:ext cx="9071280" cy="33418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14"/>
            <p:cNvSpPr/>
            <p:nvPr/>
          </p:nvSpPr>
          <p:spPr>
            <a:xfrm>
              <a:off x="2437560" y="1004436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Fonte de Renda</a:t>
              </a:r>
              <a:endPara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2437560" y="11211840"/>
              <a:ext cx="764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Licença de Software e suporte técnico e pago</a:t>
              </a:r>
              <a:endParaRPr lang="pt-BR" sz="40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278" name="Group 16"/>
          <p:cNvGrpSpPr/>
          <p:nvPr/>
        </p:nvGrpSpPr>
        <p:grpSpPr>
          <a:xfrm>
            <a:off x="12343680" y="1719360"/>
            <a:ext cx="9071280" cy="4184640"/>
            <a:chOff x="12343680" y="1719360"/>
            <a:chExt cx="9071280" cy="4184640"/>
          </a:xfrm>
          <a:solidFill>
            <a:schemeClr val="accent3"/>
          </a:solidFill>
        </p:grpSpPr>
        <p:sp>
          <p:nvSpPr>
            <p:cNvPr id="279" name="CustomShape 17"/>
            <p:cNvSpPr/>
            <p:nvPr/>
          </p:nvSpPr>
          <p:spPr>
            <a:xfrm>
              <a:off x="12343680" y="171936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CustomShape 18"/>
            <p:cNvSpPr/>
            <p:nvPr/>
          </p:nvSpPr>
          <p:spPr>
            <a:xfrm>
              <a:off x="13188240" y="21934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Canais</a:t>
              </a:r>
              <a:endPara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281" name="CustomShape 19"/>
            <p:cNvSpPr/>
            <p:nvPr/>
          </p:nvSpPr>
          <p:spPr>
            <a:xfrm>
              <a:off x="13188240" y="3360960"/>
              <a:ext cx="7642440" cy="21013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SAC 24/7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Service Desk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Site Institucional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pic>
        <p:nvPicPr>
          <p:cNvPr id="282" name="Imagem 21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"/>
          <p:cNvPicPr/>
          <p:nvPr/>
        </p:nvPicPr>
        <p:blipFill>
          <a:blip r:embed="rId1"/>
          <a:stretch>
            <a:fillRect/>
          </a:stretch>
        </p:blipFill>
        <p:spPr>
          <a:xfrm>
            <a:off x="4080600" y="-177120"/>
            <a:ext cx="15391800" cy="137156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987200" y="2144880"/>
            <a:ext cx="487188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de Solução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6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9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Tela de computador com texto preto sobre fundo branco&#10;&#10;Descrição gerada automaticamen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60" y="3467880"/>
            <a:ext cx="20960557" cy="7535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3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Tela de celular com texto preto sobre fundo branco&#10;&#10;Descrição gerada automaticamen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60" y="3467880"/>
            <a:ext cx="19360348" cy="895580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Caso de Uso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299" dirty="0">
              <a:solidFill>
                <a:srgbClr val="998010"/>
              </a:solidFill>
              <a:latin typeface="Lato"/>
              <a:ea typeface="Lato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Tela de celular com texto preto sobre fundo branco&#10;&#10;Descrição gerada automaticamen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65" y="2144880"/>
            <a:ext cx="13593859" cy="102880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" t="5177" r="28028" b="13219"/>
          <a:stretch>
            <a:fillRect/>
          </a:stretch>
        </p:blipFill>
        <p:spPr>
          <a:xfrm>
            <a:off x="3824145" y="2570400"/>
            <a:ext cx="17745075" cy="10822679"/>
          </a:xfrm>
          <a:prstGeom prst="rect">
            <a:avLst/>
          </a:prstGeom>
        </p:spPr>
      </p:pic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elular com texto preto sobre fundo branco&#10;&#10;Descrição gerada automaticamente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" t="5177" r="28028" b="13219"/>
          <a:stretch>
            <a:fillRect/>
          </a:stretch>
        </p:blipFill>
        <p:spPr>
          <a:xfrm>
            <a:off x="5139126" y="2435761"/>
            <a:ext cx="17745075" cy="10822679"/>
          </a:xfrm>
          <a:prstGeom prst="rect">
            <a:avLst/>
          </a:prstGeom>
        </p:spPr>
      </p:pic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299" dirty="0">
              <a:solidFill>
                <a:srgbClr val="998010"/>
              </a:solidFill>
              <a:latin typeface="Lato"/>
              <a:ea typeface="Lato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2827" b="2110"/>
          <a:stretch>
            <a:fillRect/>
          </a:stretch>
        </p:blipFill>
        <p:spPr>
          <a:xfrm>
            <a:off x="14011663" y="1062133"/>
            <a:ext cx="6144112" cy="8423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Conector reto 4"/>
          <p:cNvCxnSpPr/>
          <p:nvPr/>
        </p:nvCxnSpPr>
        <p:spPr>
          <a:xfrm flipV="1">
            <a:off x="11368800" y="1062134"/>
            <a:ext cx="2642863" cy="154304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11368800" y="3933645"/>
            <a:ext cx="2642863" cy="555172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Sequência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299" dirty="0">
              <a:solidFill>
                <a:srgbClr val="998010"/>
              </a:solidFill>
              <a:latin typeface="Lato"/>
              <a:ea typeface="Lato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621" y="3480619"/>
            <a:ext cx="16542830" cy="88108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003400" y="2144880"/>
            <a:ext cx="4689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Requisitos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1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1126080" y="4911480"/>
            <a:ext cx="23251320" cy="880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Espaço Reservado para Imagem 7"/>
          <p:cNvPicPr/>
          <p:nvPr/>
        </p:nvPicPr>
        <p:blipFill>
          <a:blip r:embed="rId1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171" name="CustomShape 3"/>
          <p:cNvSpPr/>
          <p:nvPr/>
        </p:nvSpPr>
        <p:spPr>
          <a:xfrm>
            <a:off x="2035440" y="11273040"/>
            <a:ext cx="524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172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73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5" name="Group 7"/>
          <p:cNvGrpSpPr/>
          <p:nvPr/>
        </p:nvGrpSpPr>
        <p:grpSpPr>
          <a:xfrm>
            <a:off x="1818000" y="3605760"/>
            <a:ext cx="14653080" cy="1826280"/>
            <a:chOff x="1818000" y="3605760"/>
            <a:chExt cx="14653080" cy="1826280"/>
          </a:xfrm>
        </p:grpSpPr>
        <p:sp>
          <p:nvSpPr>
            <p:cNvPr id="176" name="CustomShape 8"/>
            <p:cNvSpPr/>
            <p:nvPr/>
          </p:nvSpPr>
          <p:spPr>
            <a:xfrm>
              <a:off x="1818000" y="4122720"/>
              <a:ext cx="146530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Monitoração de Sistemas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177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3200" b="0" strike="noStrike" spc="299" dirty="0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3200" b="0" strike="noStrike" spc="-1" dirty="0">
                <a:latin typeface="Arial" panose="020B0604020202020204"/>
              </a:endParaRPr>
            </a:p>
          </p:txBody>
        </p:sp>
      </p:grpSp>
      <p:pic>
        <p:nvPicPr>
          <p:cNvPr id="178" name="Imagem 1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4981680" y="470160"/>
            <a:ext cx="18099720" cy="1350648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2003400" y="2117171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 Banco de Dados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Indicadores de Alerta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3774583"/>
            <a:ext cx="17733818" cy="907111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</a:t>
            </a:r>
            <a:endParaRPr lang="pt-BR" sz="6000" b="1" strike="noStrike" spc="-1" dirty="0">
              <a:solidFill>
                <a:srgbClr val="55460A"/>
              </a:solidFill>
              <a:latin typeface="Lato Black"/>
              <a:ea typeface="Lato Black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1030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Acessível em múltiplas plataformas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Interação com os gráficos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Acesso seguro e restrito a quem importa</a:t>
            </a:r>
            <a:endParaRPr lang="pt-BR" sz="4400" b="1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Aspectos técnicos</a:t>
            </a:r>
            <a:endParaRPr lang="pt-BR" sz="6000" b="1" strike="noStrike" spc="-1" dirty="0">
              <a:solidFill>
                <a:srgbClr val="55460A"/>
              </a:solidFill>
              <a:latin typeface="Lato Black"/>
              <a:ea typeface="Lato Black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5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Fácil i</a:t>
            </a: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ntegração com Banco de dados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Dados atualizados em tempo real</a:t>
            </a:r>
            <a:endParaRPr lang="pt-BR" sz="4400" b="1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Criação fácil de visuais novos</a:t>
            </a:r>
            <a:endParaRPr lang="pt-BR" sz="4400" b="1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63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</a:pP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</a:t>
            </a:r>
            <a:endParaRPr lang="pt-BR" sz="6000" b="1" strike="noStrike" spc="-1" dirty="0">
              <a:solidFill>
                <a:srgbClr val="55460A"/>
              </a:solidFill>
              <a:latin typeface="Lato Black"/>
              <a:ea typeface="Lato Black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Tela de computador com texto preto sobre fundo branco&#10;&#10;Descrição gerada automaticamen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113" y="1719360"/>
            <a:ext cx="16138414" cy="1089532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987200" y="2144880"/>
            <a:ext cx="4675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14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15" name="Imagem 314"/>
          <p:cNvPicPr/>
          <p:nvPr/>
        </p:nvPicPr>
        <p:blipFill>
          <a:blip r:embed="rId2"/>
          <a:stretch>
            <a:fillRect/>
          </a:stretch>
        </p:blipFill>
        <p:spPr>
          <a:xfrm>
            <a:off x="6662210" y="2145200"/>
            <a:ext cx="15264000" cy="96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Imagem 6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Uma imagem contendo texto, screenshot&#10;&#10;Descrição gerada automaticamen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" t="5982" r="919" b="351"/>
          <a:stretch>
            <a:fillRect/>
          </a:stretch>
        </p:blipFill>
        <p:spPr>
          <a:xfrm>
            <a:off x="21590" y="15240"/>
            <a:ext cx="24355425" cy="13710285"/>
          </a:xfrm>
          <a:prstGeom prst="rect">
            <a:avLst/>
          </a:prstGeom>
        </p:spPr>
      </p:pic>
      <p:sp>
        <p:nvSpPr>
          <p:cNvPr id="6" name="CustomShape 1"/>
          <p:cNvSpPr/>
          <p:nvPr/>
        </p:nvSpPr>
        <p:spPr>
          <a:xfrm>
            <a:off x="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6227280" y="6397200"/>
            <a:ext cx="150172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DEMONSTRAÇÃO JAVA</a:t>
            </a:r>
            <a:endParaRPr lang="pt-BR" sz="10000" b="0" strike="noStrike" spc="-1" dirty="0">
              <a:latin typeface="Arial" panose="020B0604020202020204"/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3704400" y="583416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1"/>
          <a:srcRect l="3302" t="13334" r="1662" b="5804"/>
          <a:stretch>
            <a:fillRect/>
          </a:stretch>
        </p:blipFill>
        <p:spPr>
          <a:xfrm>
            <a:off x="0" y="1116361"/>
            <a:ext cx="24371436" cy="12077699"/>
          </a:xfrm>
          <a:prstGeom prst="rect">
            <a:avLst/>
          </a:prstGeom>
        </p:spPr>
      </p:pic>
      <p:sp>
        <p:nvSpPr>
          <p:cNvPr id="317" name="CustomShape 1"/>
          <p:cNvSpPr/>
          <p:nvPr/>
        </p:nvSpPr>
        <p:spPr>
          <a:xfrm>
            <a:off x="25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4215600" y="6336240"/>
            <a:ext cx="122374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DEMONSTRAÇÃO DASHBOARD</a:t>
            </a:r>
            <a:endParaRPr lang="pt-BR" sz="10000" b="0" strike="noStrike" spc="-1" dirty="0">
              <a:latin typeface="Arial" panose="020B0604020202020204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1692720" y="577320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1"/>
          <a:srcRect l="3434" t="13959" r="32496" b="7270"/>
          <a:stretch>
            <a:fillRect/>
          </a:stretch>
        </p:blipFill>
        <p:spPr>
          <a:xfrm>
            <a:off x="6743724" y="1628775"/>
            <a:ext cx="15630526" cy="10804185"/>
          </a:xfrm>
          <a:prstGeom prst="rect">
            <a:avLst/>
          </a:prstGeom>
        </p:spPr>
      </p:pic>
      <p:pic>
        <p:nvPicPr>
          <p:cNvPr id="3" name="Imagem 2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4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Slack  </a:t>
            </a:r>
            <a:endParaRPr lang="pt-BR" sz="6000" b="1" strike="noStrike" spc="-1" dirty="0">
              <a:solidFill>
                <a:srgbClr val="55460A"/>
              </a:solidFill>
              <a:latin typeface="Lato Black"/>
              <a:ea typeface="Lato Black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3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4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chemeClr val="accent3">
                    <a:lumMod val="50000"/>
                  </a:schemeClr>
                </a:solidFill>
                <a:latin typeface="Lato Black"/>
                <a:ea typeface="Lato Black"/>
              </a:rPr>
              <a:t>Script </a:t>
            </a:r>
            <a:r>
              <a:rPr lang="pt-BR" sz="6000" b="1" spc="-1" dirty="0">
                <a:solidFill>
                  <a:srgbClr val="55460A"/>
                </a:solidFill>
                <a:latin typeface="Lato Black"/>
                <a:ea typeface="Lato Black"/>
              </a:rPr>
              <a:t>In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stalação  </a:t>
            </a:r>
            <a:endParaRPr lang="pt-BR" sz="6000" b="1" strike="noStrike" spc="-1" dirty="0">
              <a:solidFill>
                <a:srgbClr val="55460A"/>
              </a:solidFill>
              <a:latin typeface="Lato Black"/>
              <a:ea typeface="Lato Black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chemeClr val="accent2">
                    <a:lumMod val="50000"/>
                  </a:schemeClr>
                </a:solidFill>
                <a:latin typeface="Lato"/>
                <a:ea typeface="Lato"/>
              </a:rPr>
              <a:t>DOCUMENTAÇÃO</a:t>
            </a:r>
            <a:endParaRPr lang="pt-BR" sz="2200" b="0" strike="noStrike" spc="299" dirty="0">
              <a:solidFill>
                <a:schemeClr val="accent2">
                  <a:lumMod val="50000"/>
                </a:schemeClr>
              </a:solidFill>
              <a:latin typeface="Lato"/>
              <a:ea typeface="Lato"/>
            </a:endParaRPr>
          </a:p>
        </p:txBody>
      </p:sp>
      <p:pic>
        <p:nvPicPr>
          <p:cNvPr id="2" name="Picture 1" descr="script-instalaca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380" y="3216275"/>
            <a:ext cx="17092930" cy="93859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984320" y="2183400"/>
            <a:ext cx="2793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Grupo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0" y="4453920"/>
            <a:ext cx="24377400" cy="926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1713600" y="5980680"/>
            <a:ext cx="3816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Fernanda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Esteves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768320" y="9006840"/>
            <a:ext cx="3502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Matheus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Huk 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722160" y="5980680"/>
            <a:ext cx="36316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Raissa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Domingos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9668880" y="9006840"/>
            <a:ext cx="29898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Victor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Da Silva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17812800" y="5980680"/>
            <a:ext cx="3610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Oscar</a:t>
            </a: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Althausen</a:t>
            </a:r>
            <a:endParaRPr lang="pt-BR" sz="5400" b="0" strike="noStrike" spc="-1">
              <a:latin typeface="Arial" panose="020B0604020202020204"/>
            </a:endParaRPr>
          </a:p>
        </p:txBody>
      </p:sp>
      <p:pic>
        <p:nvPicPr>
          <p:cNvPr id="187" name="Imagem 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chemeClr val="accent3">
                    <a:lumMod val="50000"/>
                  </a:schemeClr>
                </a:solidFill>
                <a:latin typeface="Lato Black"/>
                <a:ea typeface="Lato Black"/>
              </a:rPr>
              <a:t>Ferramentas</a:t>
            </a:r>
            <a:endParaRPr lang="pt-BR" sz="6000" b="1" strike="noStrike" spc="-1" dirty="0">
              <a:solidFill>
                <a:schemeClr val="accent3">
                  <a:lumMod val="50000"/>
                </a:schemeClr>
              </a:solidFill>
              <a:latin typeface="Lato Black"/>
              <a:ea typeface="Lato Black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chemeClr val="accent2">
                    <a:lumMod val="50000"/>
                  </a:schemeClr>
                </a:solidFill>
                <a:latin typeface="Lato"/>
                <a:ea typeface="Lato"/>
              </a:rPr>
              <a:t>PLANEJAMENTO</a:t>
            </a:r>
            <a:endParaRPr lang="pt-BR" sz="2200" b="0" strike="noStrike" spc="299">
              <a:solidFill>
                <a:schemeClr val="accent2">
                  <a:lumMod val="50000"/>
                </a:schemeClr>
              </a:solidFill>
              <a:latin typeface="Lato"/>
              <a:ea typeface="Lato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3" name="Group 4"/>
          <p:cNvGrpSpPr/>
          <p:nvPr/>
        </p:nvGrpSpPr>
        <p:grpSpPr>
          <a:xfrm>
            <a:off x="2077560" y="5621040"/>
            <a:ext cx="3120120" cy="3408480"/>
            <a:chOff x="2077560" y="5621040"/>
            <a:chExt cx="3120120" cy="3408480"/>
          </a:xfrm>
        </p:grpSpPr>
        <p:pic>
          <p:nvPicPr>
            <p:cNvPr id="324" name="Picture 2"/>
            <p:cNvPicPr/>
            <p:nvPr/>
          </p:nvPicPr>
          <p:blipFill>
            <a:blip r:embed="rId1"/>
            <a:srcRect l="39238" t="22788"/>
            <a:stretch>
              <a:fillRect/>
            </a:stretch>
          </p:blipFill>
          <p:spPr>
            <a:xfrm>
              <a:off x="2077560" y="8039520"/>
              <a:ext cx="3039840" cy="99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Picture 2"/>
            <p:cNvPicPr/>
            <p:nvPr/>
          </p:nvPicPr>
          <p:blipFill>
            <a:blip r:embed="rId2"/>
            <a:srcRect r="60761"/>
            <a:stretch>
              <a:fillRect/>
            </a:stretch>
          </p:blipFill>
          <p:spPr>
            <a:xfrm>
              <a:off x="2157840" y="5621040"/>
              <a:ext cx="3039840" cy="1985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6" name="Group 5"/>
          <p:cNvGrpSpPr/>
          <p:nvPr/>
        </p:nvGrpSpPr>
        <p:grpSpPr>
          <a:xfrm>
            <a:off x="15729480" y="5283000"/>
            <a:ext cx="3822120" cy="3561120"/>
            <a:chOff x="15729480" y="5283000"/>
            <a:chExt cx="3822120" cy="3561120"/>
          </a:xfrm>
        </p:grpSpPr>
        <p:pic>
          <p:nvPicPr>
            <p:cNvPr id="327" name="Picture 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6089840" y="5283000"/>
              <a:ext cx="2712600" cy="24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Picture 1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5729480" y="8006400"/>
              <a:ext cx="3822120" cy="837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9" name="Group 6"/>
          <p:cNvGrpSpPr/>
          <p:nvPr/>
        </p:nvGrpSpPr>
        <p:grpSpPr>
          <a:xfrm>
            <a:off x="7536960" y="5347800"/>
            <a:ext cx="4077000" cy="3954960"/>
            <a:chOff x="7536960" y="5347800"/>
            <a:chExt cx="4077000" cy="3954960"/>
          </a:xfrm>
        </p:grpSpPr>
        <p:pic>
          <p:nvPicPr>
            <p:cNvPr id="330" name="Picture 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7536960" y="5347800"/>
              <a:ext cx="4077000" cy="28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1" name="Picture 12"/>
            <p:cNvPicPr/>
            <p:nvPr/>
          </p:nvPicPr>
          <p:blipFill>
            <a:blip r:embed="rId6"/>
            <a:srcRect l="46211" t="41691" r="20257" b="33290"/>
            <a:stretch>
              <a:fillRect/>
            </a:stretch>
          </p:blipFill>
          <p:spPr>
            <a:xfrm>
              <a:off x="8180280" y="8155800"/>
              <a:ext cx="3433680" cy="1146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32" name="Imagem 23"/>
          <p:cNvPicPr/>
          <p:nvPr/>
        </p:nvPicPr>
        <p:blipFill>
          <a:blip r:embed="rId7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chemeClr val="accent3">
                    <a:lumMod val="50000"/>
                  </a:schemeClr>
                </a:solidFill>
                <a:latin typeface="Lato Black"/>
                <a:ea typeface="Lato Black"/>
              </a:rPr>
              <a:t>Conclusão</a:t>
            </a:r>
            <a:endParaRPr lang="pt-BR" sz="6000" b="1" strike="noStrike" spc="-1" dirty="0">
              <a:solidFill>
                <a:schemeClr val="accent3">
                  <a:lumMod val="50000"/>
                </a:schemeClr>
              </a:solidFill>
              <a:latin typeface="Lato Black"/>
              <a:ea typeface="Lato Black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chemeClr val="accent2">
                    <a:lumMod val="50000"/>
                  </a:schemeClr>
                </a:solidFill>
                <a:latin typeface="Lato"/>
                <a:ea typeface="Lato"/>
              </a:rPr>
              <a:t>PLANEJAMENTO</a:t>
            </a:r>
            <a:endParaRPr lang="pt-BR" sz="2200" b="0" strike="noStrike" spc="299">
              <a:solidFill>
                <a:schemeClr val="accent2">
                  <a:lumMod val="50000"/>
                </a:schemeClr>
              </a:solidFill>
              <a:latin typeface="Lato"/>
              <a:ea typeface="Lato"/>
            </a:endParaRPr>
          </a:p>
        </p:txBody>
      </p:sp>
      <p:pic>
        <p:nvPicPr>
          <p:cNvPr id="332" name="Imagem 23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6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Objetivos do projeto</a:t>
            </a:r>
            <a:endParaRPr lang="en-US" altLang="pt-BR" sz="4000" b="0" strike="noStrike" spc="-1" dirty="0">
              <a:solidFill>
                <a:srgbClr val="393B39"/>
              </a:solidFill>
              <a:latin typeface="Segoe UI" panose="020B0502040204020203" charset="0"/>
              <a:ea typeface="Montserrat Light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Objetivos do Semestre</a:t>
            </a:r>
            <a:endParaRPr lang="pt-BR" sz="4000" spc="-1" dirty="0">
              <a:solidFill>
                <a:srgbClr val="393B39"/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cs typeface="Segoe UI" panose="020B0502040204020203" charset="0"/>
              </a:rPr>
              <a:t>Aprendizados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Espaço Reservado para Imagem 7"/>
          <p:cNvPicPr/>
          <p:nvPr/>
        </p:nvPicPr>
        <p:blipFill>
          <a:blip r:embed="rId1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"/>
          <p:cNvSpPr/>
          <p:nvPr/>
        </p:nvSpPr>
        <p:spPr>
          <a:xfrm>
            <a:off x="1233720" y="11273040"/>
            <a:ext cx="88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GARANTINDO A SEGURANÇA DO CORE DE SUA EMPRESA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338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0" name="Group 7"/>
          <p:cNvGrpSpPr/>
          <p:nvPr/>
        </p:nvGrpSpPr>
        <p:grpSpPr>
          <a:xfrm>
            <a:off x="1818000" y="3605760"/>
            <a:ext cx="15932596" cy="1841940"/>
            <a:chOff x="1818000" y="3605760"/>
            <a:chExt cx="15932596" cy="1841940"/>
          </a:xfrm>
        </p:grpSpPr>
        <p:sp>
          <p:nvSpPr>
            <p:cNvPr id="341" name="CustomShape 8"/>
            <p:cNvSpPr/>
            <p:nvPr/>
          </p:nvSpPr>
          <p:spPr>
            <a:xfrm>
              <a:off x="1828156" y="4138380"/>
              <a:ext cx="1592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OBRIGADO PELA PRESENÇA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342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343" name="Imagem 1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987200" y="2095380"/>
            <a:ext cx="4067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Contexto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6782760" y="1467360"/>
            <a:ext cx="1117080" cy="13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alhas, intermitências de sistemas podem ocasionar não só prejuízo financeiros mas também per</a:t>
            </a: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 de clientes.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2016 a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perda de dados gerou um custo de, em média, US$ 914.000</a:t>
            </a: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.</a:t>
            </a:r>
            <a:endParaRPr lang="en-US" altLang="pt-BR" sz="4000" b="0" strike="noStrike" spc="-1" dirty="0">
              <a:solidFill>
                <a:srgbClr val="393B39"/>
              </a:solidFill>
              <a:latin typeface="Segoe UI" panose="020B0502040204020203" charset="0"/>
              <a:ea typeface="Montserrat Light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2018 </a:t>
            </a: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um pesquisa feita 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pela </a:t>
            </a:r>
            <a:r>
              <a:rPr lang="pt-BR" sz="4000" b="0" strike="noStrike" spc="-1" dirty="0" err="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Tricentis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identificou 606 falhas em sistema de 314 companhias, que impactaram 3,7 bilhões de pessoas e resultaram em US$ 1,7 trilhões em perdas financeiras.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193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923120" y="11460960"/>
            <a:ext cx="1424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l">
              <a:lnSpc>
                <a:spcPct val="100000"/>
              </a:lnSpc>
            </a:pPr>
            <a:r>
              <a:rPr lang="pt-BR" sz="5400" b="1" strike="noStrike" spc="299">
                <a:solidFill>
                  <a:srgbClr val="FFFFFF"/>
                </a:solidFill>
                <a:latin typeface="Lato Black"/>
                <a:ea typeface="Montserrat Light"/>
              </a:rPr>
              <a:t>QUANTO VALE SUA SEGURANÇA?“</a:t>
            </a:r>
            <a:endParaRPr lang="pt-BR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2008800" y="2144880"/>
            <a:ext cx="85204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Objetivo do Projeto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80808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99044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O que nosso projeto 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planeja realizar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14815800" y="6311520"/>
            <a:ext cx="9324000" cy="77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Redundância de componentes essenciais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Vistorias contínuas do sistema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Gerência de Processos 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Testes automatizados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481580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Como nosso sistema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garante segurança 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990440" y="6340680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Monitorar sistemas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Diminuir risco de prejuízos financeiro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Trazer tranquilidade e praticidade ao usuário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02" name="Imagem 17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984230" y="2145215"/>
            <a:ext cx="6277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Proto Persona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0" y="4306320"/>
            <a:ext cx="5616000" cy="7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1176480" y="5082120"/>
            <a:ext cx="3178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QUEM</a:t>
            </a:r>
            <a:endParaRPr lang="pt-BR" sz="4800" b="1" strike="noStrike" spc="-1">
              <a:solidFill>
                <a:srgbClr val="FFFFFF"/>
              </a:solidFill>
              <a:latin typeface="Segoe UI" panose="020B0502040204020203" charset="0"/>
              <a:ea typeface="Montserrat"/>
              <a:cs typeface="Segoe UI" panose="020B0502040204020203" charset="0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1176480" y="6249600"/>
            <a:ext cx="4439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rPr>
              <a:t>José Ribeiro</a:t>
            </a:r>
            <a:endParaRPr lang="pt-BR" sz="4400" b="0" strike="noStrike" spc="-1">
              <a:solidFill>
                <a:srgbClr val="FAF2D0"/>
              </a:solidFill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08" name="CustomShape 6"/>
          <p:cNvSpPr/>
          <p:nvPr/>
        </p:nvSpPr>
        <p:spPr>
          <a:xfrm>
            <a:off x="6880680" y="3479040"/>
            <a:ext cx="7766280" cy="877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7"/>
          <p:cNvSpPr/>
          <p:nvPr/>
        </p:nvSpPr>
        <p:spPr>
          <a:xfrm>
            <a:off x="7718760" y="4329720"/>
            <a:ext cx="48499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INFORMAÇÕES </a:t>
            </a:r>
            <a:endParaRPr lang="pt-BR" sz="4800" b="1" strike="noStrike" spc="-1">
              <a:solidFill>
                <a:srgbClr val="FFFFFF"/>
              </a:solidFill>
              <a:latin typeface="Segoe UI" panose="020B0502040204020203" charset="0"/>
              <a:ea typeface="Montserrat"/>
              <a:cs typeface="Segoe UI" panose="020B0502040204020203" charset="0"/>
            </a:endParaRPr>
          </a:p>
        </p:txBody>
      </p:sp>
      <p:sp>
        <p:nvSpPr>
          <p:cNvPr id="210" name="CustomShape 8"/>
          <p:cNvSpPr/>
          <p:nvPr/>
        </p:nvSpPr>
        <p:spPr>
          <a:xfrm>
            <a:off x="7718760" y="5680800"/>
            <a:ext cx="642708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Responsável pela segurança da informação de uma empresa de TI;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Lida com informações de alto sigilo;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Antenado em tecnologia.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15912360" y="723960"/>
            <a:ext cx="8465040" cy="1153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0"/>
          <p:cNvSpPr/>
          <p:nvPr/>
        </p:nvSpPr>
        <p:spPr>
          <a:xfrm>
            <a:off x="16924320" y="2068200"/>
            <a:ext cx="742284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DORES E NECESSIDADES</a:t>
            </a:r>
            <a:endParaRPr lang="pt-BR" sz="4800" b="1" strike="noStrike" spc="-1">
              <a:solidFill>
                <a:srgbClr val="FFFFFF"/>
              </a:solidFill>
              <a:latin typeface="Segoe UI" panose="020B0502040204020203" charset="0"/>
              <a:ea typeface="Montserrat"/>
              <a:cs typeface="Segoe UI" panose="020B0502040204020203" charset="0"/>
            </a:endParaRPr>
          </a:p>
        </p:txBody>
      </p:sp>
      <p:pic>
        <p:nvPicPr>
          <p:cNvPr id="213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264680" y="7551720"/>
            <a:ext cx="3389040" cy="3349440"/>
          </a:xfrm>
          <a:prstGeom prst="rect">
            <a:avLst/>
          </a:prstGeom>
          <a:ln>
            <a:noFill/>
          </a:ln>
        </p:spPr>
      </p:pic>
      <p:sp>
        <p:nvSpPr>
          <p:cNvPr id="214" name="CustomShape 11"/>
          <p:cNvSpPr/>
          <p:nvPr/>
        </p:nvSpPr>
        <p:spPr>
          <a:xfrm>
            <a:off x="16721640" y="4107240"/>
            <a:ext cx="7116480" cy="722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Já sofreu com as consequências do vazamento de dados em sua empresa devido a falhas de sistemas de segurança;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Quer focar em monitorar sua empresa e não em se preocupar se os sistemas estão funcionando;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Necessita de praticidade e rapidez em seu dia a dia;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15" name="Google Shape;640;p102"/>
          <p:cNvPicPr/>
          <p:nvPr/>
        </p:nvPicPr>
        <p:blipFill>
          <a:blip r:embed="rId2"/>
          <a:stretch>
            <a:fillRect/>
          </a:stretch>
        </p:blipFill>
        <p:spPr>
          <a:xfrm rot="4382676">
            <a:off x="5088600" y="7274520"/>
            <a:ext cx="2182680" cy="182916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640;p102"/>
          <p:cNvPicPr/>
          <p:nvPr/>
        </p:nvPicPr>
        <p:blipFill>
          <a:blip r:embed="rId2"/>
          <a:stretch>
            <a:fillRect/>
          </a:stretch>
        </p:blipFill>
        <p:spPr>
          <a:xfrm rot="4032084">
            <a:off x="14188320" y="5860800"/>
            <a:ext cx="2182680" cy="182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987200" y="216396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Imagem 6"/>
          <p:cNvPicPr/>
          <p:nvPr/>
        </p:nvPicPr>
        <p:blipFill>
          <a:blip r:embed="rId1"/>
          <a:srcRect l="74887" b="50145"/>
          <a:stretch>
            <a:fillRect/>
          </a:stretch>
        </p:blipFill>
        <p:spPr>
          <a:xfrm>
            <a:off x="18141480" y="4381560"/>
            <a:ext cx="5898600" cy="7436520"/>
          </a:xfrm>
          <a:prstGeom prst="rect">
            <a:avLst/>
          </a:prstGeom>
          <a:ln>
            <a:noFill/>
          </a:ln>
        </p:spPr>
      </p:pic>
      <p:pic>
        <p:nvPicPr>
          <p:cNvPr id="221" name="Imagem 7"/>
          <p:cNvPicPr/>
          <p:nvPr/>
        </p:nvPicPr>
        <p:blipFill>
          <a:blip r:embed="rId2"/>
          <a:srcRect r="74067" b="50001"/>
          <a:stretch>
            <a:fillRect/>
          </a:stretch>
        </p:blipFill>
        <p:spPr>
          <a:xfrm>
            <a:off x="454680" y="4518360"/>
            <a:ext cx="5716440" cy="7178400"/>
          </a:xfrm>
          <a:prstGeom prst="rect">
            <a:avLst/>
          </a:prstGeom>
          <a:ln>
            <a:noFill/>
          </a:ln>
        </p:spPr>
      </p:pic>
      <p:pic>
        <p:nvPicPr>
          <p:cNvPr id="222" name="Imagem 8"/>
          <p:cNvPicPr/>
          <p:nvPr/>
        </p:nvPicPr>
        <p:blipFill>
          <a:blip r:embed="rId3"/>
          <a:srcRect l="25386" r="50001" b="50001"/>
          <a:stretch>
            <a:fillRect/>
          </a:stretch>
        </p:blipFill>
        <p:spPr>
          <a:xfrm>
            <a:off x="6261120" y="4460760"/>
            <a:ext cx="5716440" cy="7357320"/>
          </a:xfrm>
          <a:prstGeom prst="rect">
            <a:avLst/>
          </a:prstGeom>
          <a:ln>
            <a:noFill/>
          </a:ln>
        </p:spPr>
      </p:pic>
      <p:pic>
        <p:nvPicPr>
          <p:cNvPr id="223" name="Imagem 10"/>
          <p:cNvPicPr/>
          <p:nvPr/>
        </p:nvPicPr>
        <p:blipFill>
          <a:blip r:embed="rId4"/>
          <a:srcRect l="50000" r="24429" b="50000"/>
          <a:stretch>
            <a:fillRect/>
          </a:stretch>
        </p:blipFill>
        <p:spPr>
          <a:xfrm>
            <a:off x="12188880" y="4389120"/>
            <a:ext cx="5741640" cy="7436520"/>
          </a:xfrm>
          <a:prstGeom prst="rect">
            <a:avLst/>
          </a:prstGeom>
          <a:ln>
            <a:noFill/>
          </a:ln>
        </p:spPr>
      </p:pic>
      <p:pic>
        <p:nvPicPr>
          <p:cNvPr id="224" name="Imagem 11"/>
          <p:cNvPicPr/>
          <p:nvPr/>
        </p:nvPicPr>
        <p:blipFill>
          <a:blip r:embed="rId5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987200" y="222858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Imagem 11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5403" t="48695" r="50269" b="266"/>
          <a:stretch>
            <a:fillRect/>
          </a:stretch>
        </p:blipFill>
        <p:spPr>
          <a:xfrm>
            <a:off x="6446880" y="4628160"/>
            <a:ext cx="5741640" cy="7190280"/>
          </a:xfrm>
          <a:prstGeom prst="rect">
            <a:avLst/>
          </a:prstGeom>
          <a:ln>
            <a:noFill/>
          </a:ln>
        </p:spPr>
      </p:pic>
      <p:pic>
        <p:nvPicPr>
          <p:cNvPr id="229" name="Imagem 12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50001" r="74887"/>
          <a:stretch>
            <a:fillRect/>
          </a:stretch>
        </p:blipFill>
        <p:spPr>
          <a:xfrm>
            <a:off x="423000" y="4592880"/>
            <a:ext cx="5741640" cy="7196040"/>
          </a:xfrm>
          <a:prstGeom prst="rect">
            <a:avLst/>
          </a:prstGeom>
          <a:ln>
            <a:noFill/>
          </a:ln>
        </p:spPr>
      </p:pic>
      <p:pic>
        <p:nvPicPr>
          <p:cNvPr id="230" name="Imagem 13"/>
          <p:cNvPicPr/>
          <p:nvPr/>
        </p:nvPicPr>
        <p:blipFill>
          <a:blip r:embed="rId5"/>
          <a:srcRect l="75162" t="50001"/>
          <a:stretch>
            <a:fillRect/>
          </a:stretch>
        </p:blipFill>
        <p:spPr>
          <a:xfrm>
            <a:off x="1274904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1" name="Imagem 14"/>
          <p:cNvPicPr/>
          <p:nvPr/>
        </p:nvPicPr>
        <p:blipFill>
          <a:blip r:embed="rId6"/>
          <a:srcRect l="50001" t="50001" r="24839"/>
          <a:stretch>
            <a:fillRect/>
          </a:stretch>
        </p:blipFill>
        <p:spPr>
          <a:xfrm>
            <a:off x="1856340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2" name="Imagem 15"/>
          <p:cNvPicPr/>
          <p:nvPr/>
        </p:nvPicPr>
        <p:blipFill>
          <a:blip r:embed="rId7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24377400" cy="3716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2034720" y="2170350"/>
            <a:ext cx="5455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User</a:t>
            </a:r>
            <a:r>
              <a:rPr lang="pt-BR" sz="6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 </a:t>
            </a: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Stories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6A1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2034720" y="52531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#1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2034720" y="6858000"/>
            <a:ext cx="8181720" cy="57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Enquanto </a:t>
            </a:r>
            <a:r>
              <a:rPr lang="pt-BR" sz="4000" b="1" strike="noStrike" spc="-1">
                <a:solidFill>
                  <a:srgbClr val="E2BB19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gerente de infraestrutura</a:t>
            </a:r>
            <a:r>
              <a:rPr lang="pt-BR" sz="4000" b="1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do prédio, preciso me assegurar acerca da segurança dos funcionários e das informações 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13395960" y="52477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#2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3395960" y="6852240"/>
            <a:ext cx="8181720" cy="425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Eu como </a:t>
            </a:r>
            <a:r>
              <a:rPr lang="pt-BR" sz="4000" b="1" strike="noStrike" spc="-1">
                <a:solidFill>
                  <a:srgbClr val="E5BF17"/>
                </a:solidFill>
                <a:latin typeface="Segoe UI" panose="020B0502040204020203" charset="0"/>
                <a:cs typeface="Segoe UI" panose="020B0502040204020203" charset="0"/>
              </a:rPr>
              <a:t>gestor do prédio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quero me sentir seguro e não perder tempo pensando se os sistemas então ativos.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40" name="Imagem 13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435;p77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56"/>
          <a:stretch>
            <a:fillRect/>
          </a:stretch>
        </p:blipFill>
        <p:spPr>
          <a:xfrm rot="5400000">
            <a:off x="11499840" y="-2427120"/>
            <a:ext cx="1378080" cy="13059720"/>
          </a:xfrm>
          <a:prstGeom prst="rect">
            <a:avLst/>
          </a:prstGeom>
          <a:ln>
            <a:noFill/>
          </a:ln>
        </p:spPr>
      </p:pic>
      <p:sp>
        <p:nvSpPr>
          <p:cNvPr id="242" name="CustomShape 8"/>
          <p:cNvSpPr/>
          <p:nvPr/>
        </p:nvSpPr>
        <p:spPr>
          <a:xfrm>
            <a:off x="0" y="3413520"/>
            <a:ext cx="24377400" cy="4557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3181</Words>
  <Application>WPS Presentation</Application>
  <PresentationFormat>Personalizar</PresentationFormat>
  <Paragraphs>251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32</vt:i4>
      </vt:variant>
    </vt:vector>
  </HeadingPairs>
  <TitlesOfParts>
    <vt:vector size="54" baseType="lpstr">
      <vt:lpstr>Arial</vt:lpstr>
      <vt:lpstr>SimSun</vt:lpstr>
      <vt:lpstr>Wingdings</vt:lpstr>
      <vt:lpstr>Montserrat</vt:lpstr>
      <vt:lpstr>Gubbi</vt:lpstr>
      <vt:lpstr>Arial</vt:lpstr>
      <vt:lpstr>Montserrat Hairline</vt:lpstr>
      <vt:lpstr>Symbol</vt:lpstr>
      <vt:lpstr>Lato Light</vt:lpstr>
      <vt:lpstr>Montserrat Light</vt:lpstr>
      <vt:lpstr>Lato Black</vt:lpstr>
      <vt:lpstr>Lato</vt:lpstr>
      <vt:lpstr>Segoe UI</vt:lpstr>
      <vt:lpstr>Source Sans Pro</vt:lpstr>
      <vt:lpstr>微软雅黑</vt:lpstr>
      <vt:lpstr>Arial Unicode MS</vt:lpstr>
      <vt:lpstr>MT Extra</vt:lpstr>
      <vt:lpstr>Calibri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Fernanda Esteves</dc:creator>
  <cp:lastModifiedBy>fernandae</cp:lastModifiedBy>
  <cp:revision>9383</cp:revision>
  <dcterms:created xsi:type="dcterms:W3CDTF">2019-12-03T02:04:49Z</dcterms:created>
  <dcterms:modified xsi:type="dcterms:W3CDTF">2019-12-03T02:04:49Z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  <property fmtid="{D5CDD505-2E9C-101B-9397-08002B2CF9AE}" pid="12" name="KSOProductBuildVer">
    <vt:lpwstr>1033-11.1.0.8865</vt:lpwstr>
  </property>
</Properties>
</file>